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NZ"/>
  <c:roundedCorners val="0"/>
  <mc:AlternateContent xmlns:mc="http://schemas.openxmlformats.org/markup-compatibility/2006">
    <mc:Choice xmlns:c14="http://schemas.microsoft.com/office/drawing/2007/8/2/chart" Requires="c14">
      <c14:style val="146"/>
    </mc:Choice>
    <mc:Fallback>
      <c:style val="46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917580135653306"/>
          <c:y val="3.774302783095556E-2"/>
          <c:w val="0.68690574004336413"/>
          <c:h val="0.80372955580864192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Sheet1!$I$2</c:f>
              <c:strCache>
                <c:ptCount val="1"/>
                <c:pt idx="0">
                  <c:v>Boys</c:v>
                </c:pt>
              </c:strCache>
            </c:strRef>
          </c:tx>
          <c:invertIfNegative val="0"/>
          <c:cat>
            <c:strRef>
              <c:f>Sheet1!$H$3:$H$7</c:f>
              <c:strCache>
                <c:ptCount val="5"/>
                <c:pt idx="0">
                  <c:v>Room 1</c:v>
                </c:pt>
                <c:pt idx="1">
                  <c:v>Room 2</c:v>
                </c:pt>
                <c:pt idx="2">
                  <c:v>Room 3</c:v>
                </c:pt>
                <c:pt idx="3">
                  <c:v>Room 4</c:v>
                </c:pt>
                <c:pt idx="4">
                  <c:v>Room 5</c:v>
                </c:pt>
              </c:strCache>
            </c:strRef>
          </c:cat>
          <c:val>
            <c:numRef>
              <c:f>Sheet1!$I$3:$I$7</c:f>
              <c:numCache>
                <c:formatCode>General</c:formatCode>
                <c:ptCount val="5"/>
                <c:pt idx="0">
                  <c:v>1.6</c:v>
                </c:pt>
                <c:pt idx="1">
                  <c:v>2.6</c:v>
                </c:pt>
                <c:pt idx="2">
                  <c:v>1.7</c:v>
                </c:pt>
                <c:pt idx="3">
                  <c:v>2.8</c:v>
                </c:pt>
                <c:pt idx="4">
                  <c:v>2.9</c:v>
                </c:pt>
              </c:numCache>
            </c:numRef>
          </c:val>
        </c:ser>
        <c:ser>
          <c:idx val="1"/>
          <c:order val="1"/>
          <c:tx>
            <c:strRef>
              <c:f>Sheet1!$J$2</c:f>
              <c:strCache>
                <c:ptCount val="1"/>
                <c:pt idx="0">
                  <c:v>Girls</c:v>
                </c:pt>
              </c:strCache>
            </c:strRef>
          </c:tx>
          <c:invertIfNegative val="0"/>
          <c:cat>
            <c:strRef>
              <c:f>Sheet1!$H$3:$H$7</c:f>
              <c:strCache>
                <c:ptCount val="5"/>
                <c:pt idx="0">
                  <c:v>Room 1</c:v>
                </c:pt>
                <c:pt idx="1">
                  <c:v>Room 2</c:v>
                </c:pt>
                <c:pt idx="2">
                  <c:v>Room 3</c:v>
                </c:pt>
                <c:pt idx="3">
                  <c:v>Room 4</c:v>
                </c:pt>
                <c:pt idx="4">
                  <c:v>Room 5</c:v>
                </c:pt>
              </c:strCache>
            </c:strRef>
          </c:cat>
          <c:val>
            <c:numRef>
              <c:f>Sheet1!$J$3:$J$7</c:f>
              <c:numCache>
                <c:formatCode>General</c:formatCode>
                <c:ptCount val="5"/>
                <c:pt idx="0">
                  <c:v>2.5</c:v>
                </c:pt>
                <c:pt idx="1">
                  <c:v>1.3</c:v>
                </c:pt>
                <c:pt idx="2">
                  <c:v>1.8</c:v>
                </c:pt>
                <c:pt idx="3">
                  <c:v>1.6</c:v>
                </c:pt>
                <c:pt idx="4">
                  <c:v>2.5</c:v>
                </c:pt>
              </c:numCache>
            </c:numRef>
          </c:val>
        </c:ser>
        <c:ser>
          <c:idx val="2"/>
          <c:order val="2"/>
          <c:tx>
            <c:strRef>
              <c:f>Sheet1!$K$2</c:f>
              <c:strCache>
                <c:ptCount val="1"/>
                <c:pt idx="0">
                  <c:v>All Students</c:v>
                </c:pt>
              </c:strCache>
            </c:strRef>
          </c:tx>
          <c:invertIfNegative val="0"/>
          <c:cat>
            <c:strRef>
              <c:f>Sheet1!$H$3:$H$7</c:f>
              <c:strCache>
                <c:ptCount val="5"/>
                <c:pt idx="0">
                  <c:v>Room 1</c:v>
                </c:pt>
                <c:pt idx="1">
                  <c:v>Room 2</c:v>
                </c:pt>
                <c:pt idx="2">
                  <c:v>Room 3</c:v>
                </c:pt>
                <c:pt idx="3">
                  <c:v>Room 4</c:v>
                </c:pt>
                <c:pt idx="4">
                  <c:v>Room 5</c:v>
                </c:pt>
              </c:strCache>
            </c:strRef>
          </c:cat>
          <c:val>
            <c:numRef>
              <c:f>Sheet1!$K$3:$K$7</c:f>
              <c:numCache>
                <c:formatCode>General</c:formatCode>
                <c:ptCount val="5"/>
                <c:pt idx="0">
                  <c:v>2</c:v>
                </c:pt>
                <c:pt idx="1">
                  <c:v>2.2000000000000002</c:v>
                </c:pt>
                <c:pt idx="2">
                  <c:v>1.8</c:v>
                </c:pt>
                <c:pt idx="3">
                  <c:v>2.2999999999999998</c:v>
                </c:pt>
                <c:pt idx="4">
                  <c:v>2.7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5815424"/>
        <c:axId val="35817344"/>
        <c:axId val="0"/>
      </c:bar3DChart>
      <c:catAx>
        <c:axId val="358154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Room Number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0.39313199643248331"/>
              <c:y val="0.92371667837112426"/>
            </c:manualLayout>
          </c:layout>
          <c:overlay val="0"/>
        </c:title>
        <c:majorTickMark val="out"/>
        <c:minorTickMark val="none"/>
        <c:tickLblPos val="nextTo"/>
        <c:crossAx val="35817344"/>
        <c:crosses val="autoZero"/>
        <c:auto val="1"/>
        <c:lblAlgn val="ctr"/>
        <c:lblOffset val="100"/>
        <c:noMultiLvlLbl val="0"/>
      </c:catAx>
      <c:valAx>
        <c:axId val="3581734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NZ" dirty="0"/>
                  <a:t>Number of siblings</a:t>
                </a:r>
              </a:p>
            </c:rich>
          </c:tx>
          <c:layout>
            <c:manualLayout>
              <c:xMode val="edge"/>
              <c:yMode val="edge"/>
              <c:x val="5.5080704668849781E-3"/>
              <c:y val="0.1926461534021491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358154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9800832513123354"/>
          <c:y val="0.39837003285940514"/>
          <c:w val="0.2019916748687664"/>
          <c:h val="0.3201851484511364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6C046-5351-4120-AB0B-9CCBF95630E9}" type="datetimeFigureOut">
              <a:rPr lang="en-NZ" smtClean="0"/>
              <a:t>8/04/2011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2C583-C1D0-41FB-94A1-E63593051FDE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412026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6C046-5351-4120-AB0B-9CCBF95630E9}" type="datetimeFigureOut">
              <a:rPr lang="en-NZ" smtClean="0"/>
              <a:t>8/04/2011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2C583-C1D0-41FB-94A1-E63593051FDE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700127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6C046-5351-4120-AB0B-9CCBF95630E9}" type="datetimeFigureOut">
              <a:rPr lang="en-NZ" smtClean="0"/>
              <a:t>8/04/2011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2C583-C1D0-41FB-94A1-E63593051FDE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215542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6C046-5351-4120-AB0B-9CCBF95630E9}" type="datetimeFigureOut">
              <a:rPr lang="en-NZ" smtClean="0"/>
              <a:t>8/04/2011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2C583-C1D0-41FB-94A1-E63593051FDE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252888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6C046-5351-4120-AB0B-9CCBF95630E9}" type="datetimeFigureOut">
              <a:rPr lang="en-NZ" smtClean="0"/>
              <a:t>8/04/2011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2C583-C1D0-41FB-94A1-E63593051FDE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689537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6C046-5351-4120-AB0B-9CCBF95630E9}" type="datetimeFigureOut">
              <a:rPr lang="en-NZ" smtClean="0"/>
              <a:t>8/04/2011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2C583-C1D0-41FB-94A1-E63593051FDE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610056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6C046-5351-4120-AB0B-9CCBF95630E9}" type="datetimeFigureOut">
              <a:rPr lang="en-NZ" smtClean="0"/>
              <a:t>8/04/2011</a:t>
            </a:fld>
            <a:endParaRPr lang="en-N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2C583-C1D0-41FB-94A1-E63593051FDE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072246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6C046-5351-4120-AB0B-9CCBF95630E9}" type="datetimeFigureOut">
              <a:rPr lang="en-NZ" smtClean="0"/>
              <a:t>8/04/2011</a:t>
            </a:fld>
            <a:endParaRPr lang="en-N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2C583-C1D0-41FB-94A1-E63593051FDE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139132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6C046-5351-4120-AB0B-9CCBF95630E9}" type="datetimeFigureOut">
              <a:rPr lang="en-NZ" smtClean="0"/>
              <a:t>8/04/2011</a:t>
            </a:fld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2C583-C1D0-41FB-94A1-E63593051FDE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003429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6C046-5351-4120-AB0B-9CCBF95630E9}" type="datetimeFigureOut">
              <a:rPr lang="en-NZ" smtClean="0"/>
              <a:t>8/04/2011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2C583-C1D0-41FB-94A1-E63593051FDE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04523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6C046-5351-4120-AB0B-9CCBF95630E9}" type="datetimeFigureOut">
              <a:rPr lang="en-NZ" smtClean="0"/>
              <a:t>8/04/2011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2C583-C1D0-41FB-94A1-E63593051FDE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755098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58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D6C046-5351-4120-AB0B-9CCBF95630E9}" type="datetimeFigureOut">
              <a:rPr lang="en-NZ" smtClean="0"/>
              <a:t>8/04/2011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2C583-C1D0-41FB-94A1-E63593051FDE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445008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7447587"/>
              </p:ext>
            </p:extLst>
          </p:nvPr>
        </p:nvGraphicFramePr>
        <p:xfrm>
          <a:off x="160115" y="1340768"/>
          <a:ext cx="7117556" cy="41579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60115" y="5590351"/>
            <a:ext cx="6840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NZ" dirty="0" smtClean="0"/>
              <a:t>I found out that the common family has three kids in it!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NZ" dirty="0" smtClean="0"/>
              <a:t>Room 3 is relatively even between boys and girls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NZ" dirty="0" smtClean="0"/>
              <a:t>The boys in room 2, 4 and 5 have more siblings than girls </a:t>
            </a:r>
          </a:p>
          <a:p>
            <a:pPr marL="285750" indent="-285750">
              <a:buFont typeface="Wingdings" pitchFamily="2" charset="2"/>
              <a:buChar char="v"/>
            </a:pPr>
            <a:endParaRPr lang="en-N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518788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399244" y="188640"/>
            <a:ext cx="80741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Number of Siblings by Class</a:t>
            </a:r>
            <a:endParaRPr lang="en-US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267289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46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Educator</dc:creator>
  <cp:lastModifiedBy>Educator</cp:lastModifiedBy>
  <cp:revision>3</cp:revision>
  <dcterms:created xsi:type="dcterms:W3CDTF">2011-04-07T23:47:58Z</dcterms:created>
  <dcterms:modified xsi:type="dcterms:W3CDTF">2011-04-08T00:12:09Z</dcterms:modified>
</cp:coreProperties>
</file>